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1"/>
  </p:sldMasterIdLst>
  <p:notesMasterIdLst>
    <p:notesMasterId r:id="rId7"/>
  </p:notesMasterIdLst>
  <p:handoutMasterIdLst>
    <p:handoutMasterId r:id="rId8"/>
  </p:handoutMasterIdLst>
  <p:sldIdLst>
    <p:sldId id="342" r:id="rId2"/>
    <p:sldId id="340" r:id="rId3"/>
    <p:sldId id="344" r:id="rId4"/>
    <p:sldId id="341" r:id="rId5"/>
    <p:sldId id="33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F00"/>
    <a:srgbClr val="FFFFFF"/>
    <a:srgbClr val="0F8070"/>
    <a:srgbClr val="6A6F78"/>
    <a:srgbClr val="005950"/>
    <a:srgbClr val="00695F"/>
    <a:srgbClr val="00685E"/>
    <a:srgbClr val="18171D"/>
    <a:srgbClr val="004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1C140E-3C46-45F5-927B-A873C2FEB5A9}">
  <a:tblStyle styleId="{831C140E-3C46-45F5-927B-A873C2FEB5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 autoAdjust="0"/>
    <p:restoredTop sz="94807"/>
  </p:normalViewPr>
  <p:slideViewPr>
    <p:cSldViewPr snapToGrid="0">
      <p:cViewPr varScale="1">
        <p:scale>
          <a:sx n="92" d="100"/>
          <a:sy n="92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62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36AC0-C259-4225-AF55-27EA5C343931}" type="datetimeFigureOut">
              <a:rPr lang="es-ES" smtClean="0"/>
              <a:t>12/07/2023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5127-3309-4B80-B43B-F0C371B9D3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3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bg>
      <p:bgPr>
        <a:solidFill>
          <a:srgbClr val="00695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/>
          <a:srcRect l="33537" t="37159" r="12597" b="27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/>
          <a:srcRect t="37177" r="21460" b="-1"/>
          <a:stretch/>
        </p:blipFill>
        <p:spPr>
          <a:xfrm rot="5400000">
            <a:off x="6891651" y="2902355"/>
            <a:ext cx="1211572" cy="32931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4"/>
          <a:srcRect t="27015" r="8980"/>
          <a:stretch/>
        </p:blipFill>
        <p:spPr>
          <a:xfrm rot="5400000">
            <a:off x="7110968" y="3121672"/>
            <a:ext cx="1116792" cy="29492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26972" y="4404683"/>
            <a:ext cx="1055401" cy="383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2"/>
          <a:srcRect l="38338" r="4582" b="80757"/>
          <a:stretch/>
        </p:blipFill>
        <p:spPr>
          <a:xfrm rot="5400000" flipH="1" flipV="1">
            <a:off x="5457460" y="1468159"/>
            <a:ext cx="3226512" cy="41465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/>
          <a:srcRect l="37181" r="2357" b="81377"/>
          <a:stretch/>
        </p:blipFill>
        <p:spPr>
          <a:xfrm rot="5400000" flipH="1" flipV="1">
            <a:off x="5621304" y="1632004"/>
            <a:ext cx="3251423" cy="37939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23444" y="4416310"/>
            <a:ext cx="417372" cy="4173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2"/>
          <a:srcRect l="2525" t="-1790" r="6284" b="69858"/>
          <a:stretch/>
        </p:blipFill>
        <p:spPr>
          <a:xfrm rot="5400000">
            <a:off x="947680" y="-862965"/>
            <a:ext cx="5154702" cy="688063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 rotWithShape="1">
          <a:blip r:embed="rId3"/>
          <a:srcRect r="4145" b="69180"/>
          <a:stretch/>
        </p:blipFill>
        <p:spPr>
          <a:xfrm rot="5400000">
            <a:off x="562018" y="-562015"/>
            <a:ext cx="5154700" cy="6278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2"/>
          <a:srcRect l="38338" r="4582" b="80757"/>
          <a:stretch/>
        </p:blipFill>
        <p:spPr>
          <a:xfrm rot="5400000" flipH="1" flipV="1">
            <a:off x="5457460" y="1468159"/>
            <a:ext cx="3226512" cy="41465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/>
          <a:srcRect l="37181" r="2357" b="81377"/>
          <a:stretch/>
        </p:blipFill>
        <p:spPr>
          <a:xfrm rot="5400000" flipH="1" flipV="1">
            <a:off x="5621304" y="1632004"/>
            <a:ext cx="3251423" cy="37939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23444" y="4416310"/>
            <a:ext cx="417372" cy="4173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 rotWithShape="1">
          <a:blip r:embed="rId3"/>
          <a:srcRect r="7199" b="69180"/>
          <a:stretch/>
        </p:blipFill>
        <p:spPr>
          <a:xfrm rot="5400000">
            <a:off x="417746" y="-651231"/>
            <a:ext cx="5132297" cy="645717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2"/>
          <a:srcRect l="2525" t="455" r="6284" b="69858"/>
          <a:stretch/>
        </p:blipFill>
        <p:spPr>
          <a:xfrm rot="5400000">
            <a:off x="320178" y="-609919"/>
            <a:ext cx="5154702" cy="63969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2"/>
          <a:srcRect l="38338" r="4582" b="80757"/>
          <a:stretch/>
        </p:blipFill>
        <p:spPr>
          <a:xfrm rot="5400000" flipH="1" flipV="1">
            <a:off x="5457460" y="1468159"/>
            <a:ext cx="3226512" cy="41465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/>
          <a:srcRect l="37181" r="2357" b="81377"/>
          <a:stretch/>
        </p:blipFill>
        <p:spPr>
          <a:xfrm rot="5400000" flipH="1" flipV="1">
            <a:off x="5621304" y="1632004"/>
            <a:ext cx="3251423" cy="37939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23444" y="4416310"/>
            <a:ext cx="417372" cy="4173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alphaModFix amt="90000"/>
          </a:blip>
          <a:srcRect l="-20130" t="-7353" r="-23535" b="57291"/>
          <a:stretch/>
        </p:blipFill>
        <p:spPr>
          <a:xfrm rot="5400000">
            <a:off x="1438059" y="-1449259"/>
            <a:ext cx="5154700" cy="8030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bg>
      <p:bgPr>
        <a:solidFill>
          <a:srgbClr val="B7FF00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2"/>
          <a:srcRect l="38338" r="4582" b="80757"/>
          <a:stretch/>
        </p:blipFill>
        <p:spPr>
          <a:xfrm rot="5400000" flipH="1" flipV="1">
            <a:off x="5457460" y="1468159"/>
            <a:ext cx="3226512" cy="41465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/>
          <a:srcRect l="37181" r="2357" b="81377"/>
          <a:stretch/>
        </p:blipFill>
        <p:spPr>
          <a:xfrm rot="5400000" flipH="1" flipV="1">
            <a:off x="5621304" y="1632004"/>
            <a:ext cx="3251423" cy="37939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23444" y="4416310"/>
            <a:ext cx="417372" cy="4173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/>
          <a:srcRect l="-20130" t="-7353" r="-23535" b="57291"/>
          <a:stretch/>
        </p:blipFill>
        <p:spPr>
          <a:xfrm rot="5400000">
            <a:off x="1438059" y="-1449259"/>
            <a:ext cx="5154700" cy="8030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bg>
      <p:bgPr>
        <a:solidFill>
          <a:srgbClr val="0F8070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2"/>
          <a:srcRect l="38338" r="4582" b="80757"/>
          <a:stretch/>
        </p:blipFill>
        <p:spPr>
          <a:xfrm rot="5400000" flipH="1" flipV="1">
            <a:off x="5457460" y="1468159"/>
            <a:ext cx="3226512" cy="41465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/>
          <a:srcRect l="37181" r="2357" b="81377"/>
          <a:stretch/>
        </p:blipFill>
        <p:spPr>
          <a:xfrm rot="5400000" flipH="1" flipV="1">
            <a:off x="5621304" y="1632004"/>
            <a:ext cx="3251423" cy="37939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23444" y="4416310"/>
            <a:ext cx="417372" cy="4173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/>
          <a:srcRect l="-20130" t="-7353" r="-23535" b="57291"/>
          <a:stretch/>
        </p:blipFill>
        <p:spPr>
          <a:xfrm rot="5400000">
            <a:off x="1438059" y="-1449259"/>
            <a:ext cx="5154700" cy="8030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9371" y="-4063662"/>
            <a:ext cx="2656292" cy="61910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404" y="248636"/>
            <a:ext cx="417372" cy="4173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68" r:id="rId4"/>
    <p:sldLayoutId id="2147483671" r:id="rId5"/>
    <p:sldLayoutId id="2147483672" r:id="rId6"/>
    <p:sldLayoutId id="2147483673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mailto:oficina.0272@ruralkutxa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1"/>
          <p:cNvSpPr txBox="1">
            <a:spLocks/>
          </p:cNvSpPr>
          <p:nvPr/>
        </p:nvSpPr>
        <p:spPr>
          <a:xfrm>
            <a:off x="1791049" y="155401"/>
            <a:ext cx="3350400" cy="17321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6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rPr>
              <a:t>ZORNOTZA SASKIBALOI TALDEA</a:t>
            </a:r>
          </a:p>
        </p:txBody>
      </p:sp>
      <p:sp>
        <p:nvSpPr>
          <p:cNvPr id="5" name="Google Shape;156;p21"/>
          <p:cNvSpPr txBox="1">
            <a:spLocks/>
          </p:cNvSpPr>
          <p:nvPr/>
        </p:nvSpPr>
        <p:spPr>
          <a:xfrm>
            <a:off x="256174" y="1968062"/>
            <a:ext cx="3350400" cy="8623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Abantaila bereziak</a:t>
            </a:r>
          </a:p>
          <a:p>
            <a:r>
              <a:rPr lang="es-ES" smtClean="0">
                <a:solidFill>
                  <a:srgbClr val="B7FF00"/>
                </a:solidFill>
                <a:latin typeface="Montserrat" panose="00000500000000000000" pitchFamily="2" charset="0"/>
              </a:rPr>
              <a:t>Ventajas </a:t>
            </a:r>
            <a:r>
              <a:rPr lang="es-ES" dirty="0">
                <a:solidFill>
                  <a:srgbClr val="B7FF00"/>
                </a:solidFill>
                <a:latin typeface="Montserrat" panose="00000500000000000000" pitchFamily="2" charset="0"/>
              </a:rPr>
              <a:t>exclusivas</a:t>
            </a:r>
            <a:endParaRPr lang="en" dirty="0">
              <a:solidFill>
                <a:srgbClr val="B7FF00"/>
              </a:solidFill>
              <a:latin typeface="Montserrat" panose="00000500000000000000" pitchFamily="2" charset="0"/>
            </a:endParaRPr>
          </a:p>
          <a:p>
            <a:endParaRPr lang="en" dirty="0">
              <a:solidFill>
                <a:srgbClr val="B7FF00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3" y="2494540"/>
            <a:ext cx="860671" cy="7741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-1858" t="2957" r="42525" b="-2957"/>
          <a:stretch/>
        </p:blipFill>
        <p:spPr>
          <a:xfrm>
            <a:off x="1345804" y="3053594"/>
            <a:ext cx="1338919" cy="5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0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27"/>
          <p:cNvSpPr txBox="1">
            <a:spLocks/>
          </p:cNvSpPr>
          <p:nvPr/>
        </p:nvSpPr>
        <p:spPr>
          <a:xfrm>
            <a:off x="970577" y="214518"/>
            <a:ext cx="63438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dirty="0">
                <a:solidFill>
                  <a:schemeClr val="accent5"/>
                </a:solidFill>
              </a:rPr>
              <a:t>1. </a:t>
            </a:r>
            <a:r>
              <a:rPr lang="es-ES" sz="2400" dirty="0" err="1">
                <a:solidFill>
                  <a:schemeClr val="accent5"/>
                </a:solidFill>
              </a:rPr>
              <a:t>Zornotza</a:t>
            </a:r>
            <a:r>
              <a:rPr lang="es-ES" sz="2400" dirty="0">
                <a:solidFill>
                  <a:schemeClr val="accent5"/>
                </a:solidFill>
              </a:rPr>
              <a:t> </a:t>
            </a:r>
            <a:r>
              <a:rPr lang="es-ES" sz="2400" dirty="0" err="1">
                <a:solidFill>
                  <a:schemeClr val="accent5"/>
                </a:solidFill>
              </a:rPr>
              <a:t>Saskibaloi</a:t>
            </a:r>
            <a:r>
              <a:rPr lang="es-ES" sz="2400" dirty="0">
                <a:solidFill>
                  <a:schemeClr val="accent5"/>
                </a:solidFill>
              </a:rPr>
              <a:t> </a:t>
            </a:r>
            <a:r>
              <a:rPr lang="es-ES" sz="2400" dirty="0" err="1">
                <a:solidFill>
                  <a:schemeClr val="accent5"/>
                </a:solidFill>
              </a:rPr>
              <a:t>Taldea</a:t>
            </a:r>
            <a:r>
              <a:rPr lang="es-ES" sz="24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4" name="Google Shape;166;p22"/>
          <p:cNvSpPr txBox="1">
            <a:spLocks/>
          </p:cNvSpPr>
          <p:nvPr/>
        </p:nvSpPr>
        <p:spPr>
          <a:xfrm>
            <a:off x="814355" y="732653"/>
            <a:ext cx="71223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mtClean="0">
                <a:solidFill>
                  <a:schemeClr val="accent1"/>
                </a:solidFill>
              </a:rPr>
              <a:t>Abantaila berezia / Ventaja </a:t>
            </a:r>
            <a:r>
              <a:rPr lang="es-ES" dirty="0">
                <a:solidFill>
                  <a:schemeClr val="accent1"/>
                </a:solidFill>
              </a:rPr>
              <a:t>Exclusiva</a:t>
            </a:r>
          </a:p>
        </p:txBody>
      </p:sp>
      <p:sp>
        <p:nvSpPr>
          <p:cNvPr id="7" name="Google Shape;208;p27"/>
          <p:cNvSpPr txBox="1">
            <a:spLocks/>
          </p:cNvSpPr>
          <p:nvPr/>
        </p:nvSpPr>
        <p:spPr>
          <a:xfrm>
            <a:off x="2359685" y="2630622"/>
            <a:ext cx="5276995" cy="11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ts val="2160"/>
              </a:lnSpc>
            </a:pPr>
            <a:r>
              <a:rPr lang="es-ES" sz="1800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Gracias al acuerdo de colaboración entre </a:t>
            </a:r>
            <a:r>
              <a:rPr lang="es-ES" sz="18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Rural </a:t>
            </a:r>
            <a:r>
              <a:rPr lang="es-ES" sz="1800" b="1" dirty="0" err="1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Kutxa</a:t>
            </a:r>
            <a:r>
              <a:rPr lang="es-ES" sz="18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 y </a:t>
            </a:r>
            <a:r>
              <a:rPr lang="es-ES" sz="1800" b="1" err="1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Zornotza</a:t>
            </a:r>
            <a:r>
              <a:rPr lang="es-ES" sz="1800" b="1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s-ES" sz="1800" b="1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Saskibaloi </a:t>
            </a:r>
            <a:r>
              <a:rPr lang="es-ES" sz="1800" b="1" dirty="0" err="1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taldea</a:t>
            </a:r>
            <a:r>
              <a:rPr lang="es-ES" sz="1800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, si abres o si tienes </a:t>
            </a:r>
            <a:r>
              <a:rPr lang="es-ES" sz="18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cuenta en Rural </a:t>
            </a:r>
            <a:r>
              <a:rPr lang="es-ES" sz="1800" b="1" dirty="0" err="1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Kutxa</a:t>
            </a:r>
            <a:r>
              <a:rPr lang="es-ES" sz="1800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, te bonificamos con </a:t>
            </a:r>
            <a:r>
              <a:rPr lang="es-ES" sz="18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50€ de ingreso directo.</a:t>
            </a:r>
          </a:p>
        </p:txBody>
      </p:sp>
      <p:pic>
        <p:nvPicPr>
          <p:cNvPr id="8" name="Imagen 7" descr="Un dibujo de una cara con la mano en la cabeza&#10;&#10;Descripción generada automáticamente con confianza baja">
            <a:extLst>
              <a:ext uri="{FF2B5EF4-FFF2-40B4-BE49-F238E27FC236}">
                <a16:creationId xmlns:a16="http://schemas.microsoft.com/office/drawing/2014/main" id="{DB85ED09-519F-3B4A-933F-3E7EFF6E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55" y="1752882"/>
            <a:ext cx="1380083" cy="1449088"/>
          </a:xfrm>
          <a:prstGeom prst="rect">
            <a:avLst/>
          </a:prstGeom>
        </p:spPr>
      </p:pic>
      <p:sp>
        <p:nvSpPr>
          <p:cNvPr id="10" name="Google Shape;164;p22"/>
          <p:cNvSpPr txBox="1">
            <a:spLocks/>
          </p:cNvSpPr>
          <p:nvPr/>
        </p:nvSpPr>
        <p:spPr>
          <a:xfrm>
            <a:off x="2359683" y="3764522"/>
            <a:ext cx="5486401" cy="22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buClr>
                <a:srgbClr val="6A6F78"/>
              </a:buClr>
              <a:defRPr/>
            </a:pPr>
            <a:r>
              <a:rPr lang="es-ES" sz="1100" i="1" dirty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(Promoción válida para nuevos clientes y no clientes).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-1858" t="2957" r="42525" b="-2957"/>
          <a:stretch/>
        </p:blipFill>
        <p:spPr>
          <a:xfrm>
            <a:off x="4575565" y="4021886"/>
            <a:ext cx="1338919" cy="5674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t="1592" r="43885"/>
          <a:stretch/>
        </p:blipFill>
        <p:spPr>
          <a:xfrm>
            <a:off x="3143587" y="4006508"/>
            <a:ext cx="1431978" cy="839410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70" y="4126341"/>
            <a:ext cx="860671" cy="7741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Google Shape;208;p27"/>
          <p:cNvSpPr txBox="1">
            <a:spLocks/>
          </p:cNvSpPr>
          <p:nvPr/>
        </p:nvSpPr>
        <p:spPr>
          <a:xfrm>
            <a:off x="3232528" y="1131335"/>
            <a:ext cx="5276995" cy="1164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ts val="2160"/>
              </a:lnSpc>
            </a:pPr>
            <a:r>
              <a:rPr lang="es-ES" sz="1800" b="1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Rural </a:t>
            </a:r>
            <a:r>
              <a:rPr lang="es-ES" sz="1800" b="1" dirty="0" err="1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Kutxa</a:t>
            </a:r>
            <a:r>
              <a:rPr lang="es-ES" sz="18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 y </a:t>
            </a:r>
            <a:r>
              <a:rPr lang="es-ES" sz="1800" b="1" err="1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Zornotza</a:t>
            </a:r>
            <a:r>
              <a:rPr lang="es-ES" sz="1800" b="1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s-ES" sz="1800" b="1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Saskibaloi taldeak </a:t>
            </a:r>
            <a:r>
              <a:rPr lang="es-ES" sz="1800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hitzarturiko akordioari esker, doako </a:t>
            </a:r>
            <a:r>
              <a:rPr lang="es-ES" sz="1800" b="1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50€-ko diru-sartzea </a:t>
            </a:r>
            <a:r>
              <a:rPr lang="es-ES" sz="1800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eskeintzen zaie Rural Kutxa-n kontu berria zabaldu edo dagoeneko badutenentzat.</a:t>
            </a:r>
            <a:endParaRPr lang="es-ES" sz="1800" b="1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5" name="Google Shape;164;p22"/>
          <p:cNvSpPr txBox="1">
            <a:spLocks/>
          </p:cNvSpPr>
          <p:nvPr/>
        </p:nvSpPr>
        <p:spPr>
          <a:xfrm>
            <a:off x="3229061" y="2285546"/>
            <a:ext cx="5486401" cy="22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buClr>
                <a:srgbClr val="6A6F78"/>
              </a:buClr>
              <a:defRPr/>
            </a:pP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(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Bezero berri zein bezero ez direnentzat baliagarria den promozioa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). </a:t>
            </a:r>
            <a:endParaRPr lang="es-ES" sz="1100" i="1" dirty="0">
              <a:solidFill>
                <a:srgbClr val="6A6F78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1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6;p22"/>
          <p:cNvSpPr txBox="1">
            <a:spLocks/>
          </p:cNvSpPr>
          <p:nvPr/>
        </p:nvSpPr>
        <p:spPr>
          <a:xfrm>
            <a:off x="814355" y="738953"/>
            <a:ext cx="71223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mtClean="0">
                <a:solidFill>
                  <a:schemeClr val="accent1"/>
                </a:solidFill>
              </a:rPr>
              <a:t>Abantaila berezia / Ventaja </a:t>
            </a:r>
            <a:r>
              <a:rPr lang="es-ES" dirty="0">
                <a:solidFill>
                  <a:schemeClr val="accent1"/>
                </a:solidFill>
              </a:rPr>
              <a:t>exclusiva</a:t>
            </a:r>
          </a:p>
        </p:txBody>
      </p:sp>
      <p:sp>
        <p:nvSpPr>
          <p:cNvPr id="7" name="Google Shape;208;p27"/>
          <p:cNvSpPr txBox="1">
            <a:spLocks/>
          </p:cNvSpPr>
          <p:nvPr/>
        </p:nvSpPr>
        <p:spPr>
          <a:xfrm>
            <a:off x="697466" y="2793868"/>
            <a:ext cx="8124429" cy="153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ts val="2160"/>
              </a:lnSpc>
            </a:pPr>
            <a:r>
              <a:rPr lang="es-ES" sz="1800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Puedes solicitar tu abono de 50€ en la oficina de Rural </a:t>
            </a:r>
            <a:r>
              <a:rPr lang="es-ES" sz="1800" dirty="0" err="1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Kutxa</a:t>
            </a:r>
            <a:r>
              <a:rPr lang="es-ES" sz="1800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 en </a:t>
            </a:r>
            <a:r>
              <a:rPr lang="es-ES" sz="1800" dirty="0" err="1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Amorebieta</a:t>
            </a:r>
            <a:endParaRPr lang="es-ES" sz="1800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ts val="2160"/>
              </a:lnSpc>
            </a:pPr>
            <a:r>
              <a:rPr lang="es-ES" sz="1200" b="1" u="sng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Horario:</a:t>
            </a:r>
          </a:p>
          <a:p>
            <a:pPr>
              <a:lnSpc>
                <a:spcPts val="2160"/>
              </a:lnSpc>
            </a:pPr>
            <a:r>
              <a:rPr lang="es-ES" sz="12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Lunes a viernes: 8:15-14:00</a:t>
            </a:r>
          </a:p>
          <a:p>
            <a:pPr>
              <a:lnSpc>
                <a:spcPts val="2160"/>
              </a:lnSpc>
            </a:pPr>
            <a:r>
              <a:rPr lang="es-ES" sz="12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En el caso de no poder acudir a la oficina, podéis mandar un correo o llamar: </a:t>
            </a:r>
          </a:p>
          <a:p>
            <a:pPr>
              <a:lnSpc>
                <a:spcPts val="2160"/>
              </a:lnSpc>
            </a:pPr>
            <a:r>
              <a:rPr lang="es-ES" sz="12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  <a:hlinkClick r:id="rId2"/>
              </a:rPr>
              <a:t>oficina.0272@ruralkutxa.com</a:t>
            </a:r>
            <a:r>
              <a:rPr lang="es-ES" sz="12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 / 944985073</a:t>
            </a:r>
          </a:p>
          <a:p>
            <a:pPr>
              <a:lnSpc>
                <a:spcPts val="2160"/>
              </a:lnSpc>
            </a:pPr>
            <a:endParaRPr lang="es-ES" sz="1200" b="1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ts val="2160"/>
              </a:lnSpc>
            </a:pPr>
            <a:endParaRPr lang="es-ES" sz="1200" b="1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ts val="2160"/>
              </a:lnSpc>
            </a:pPr>
            <a:endParaRPr lang="es-ES" sz="1800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Google Shape;164;p22"/>
          <p:cNvSpPr txBox="1">
            <a:spLocks/>
          </p:cNvSpPr>
          <p:nvPr/>
        </p:nvSpPr>
        <p:spPr>
          <a:xfrm>
            <a:off x="3897996" y="3909203"/>
            <a:ext cx="5486401" cy="22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buClr>
                <a:srgbClr val="6A6F78"/>
              </a:buClr>
              <a:defRPr/>
            </a:pPr>
            <a:r>
              <a:rPr lang="es-ES" sz="1100" i="1" dirty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(Promoción válida para clientes y nuevos clientes hasta </a:t>
            </a:r>
            <a:r>
              <a:rPr lang="es-ES" sz="1100" i="1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el 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31/12/2023) </a:t>
            </a:r>
            <a:endParaRPr lang="es-ES" sz="1100" i="1" dirty="0">
              <a:solidFill>
                <a:srgbClr val="6A6F78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9792" y="181989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accent5"/>
                </a:solidFill>
              </a:rPr>
              <a:t>2. </a:t>
            </a:r>
            <a:r>
              <a:rPr lang="es-ES" sz="2400" dirty="0" err="1">
                <a:solidFill>
                  <a:schemeClr val="accent5"/>
                </a:solidFill>
              </a:rPr>
              <a:t>Zornotza</a:t>
            </a:r>
            <a:r>
              <a:rPr lang="es-ES" sz="2400" dirty="0">
                <a:solidFill>
                  <a:schemeClr val="accent5"/>
                </a:solidFill>
              </a:rPr>
              <a:t> </a:t>
            </a:r>
            <a:r>
              <a:rPr lang="es-ES" sz="2400" dirty="0" err="1">
                <a:solidFill>
                  <a:schemeClr val="accent5"/>
                </a:solidFill>
              </a:rPr>
              <a:t>Saskibaloi</a:t>
            </a:r>
            <a:r>
              <a:rPr lang="es-ES" sz="2400" dirty="0">
                <a:solidFill>
                  <a:schemeClr val="accent5"/>
                </a:solidFill>
              </a:rPr>
              <a:t> </a:t>
            </a:r>
            <a:r>
              <a:rPr lang="es-ES" sz="2400" dirty="0" err="1">
                <a:solidFill>
                  <a:schemeClr val="accent5"/>
                </a:solidFill>
              </a:rPr>
              <a:t>Taldea</a:t>
            </a:r>
            <a:r>
              <a:rPr lang="es-ES" sz="2400" dirty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1592" r="43885"/>
          <a:stretch/>
        </p:blipFill>
        <p:spPr>
          <a:xfrm>
            <a:off x="2833195" y="4119163"/>
            <a:ext cx="1431978" cy="839410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69" y="4268704"/>
            <a:ext cx="860671" cy="7741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Google Shape;208;p27"/>
          <p:cNvSpPr txBox="1">
            <a:spLocks/>
          </p:cNvSpPr>
          <p:nvPr/>
        </p:nvSpPr>
        <p:spPr>
          <a:xfrm>
            <a:off x="707857" y="1154886"/>
            <a:ext cx="8124429" cy="153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ts val="2160"/>
              </a:lnSpc>
            </a:pPr>
            <a:r>
              <a:rPr lang="es-ES" sz="1800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Doako 50€-ko diru-sartzea Amorebietako Rural Kutxan eskatu dezakezu </a:t>
            </a:r>
            <a:endParaRPr lang="es-ES" sz="1800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ts val="2160"/>
              </a:lnSpc>
            </a:pPr>
            <a:r>
              <a:rPr lang="es-ES" sz="1200" b="1" u="sng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Ordutegia</a:t>
            </a:r>
            <a:r>
              <a:rPr lang="es-ES" sz="1200" b="1" u="sng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:</a:t>
            </a:r>
            <a:endParaRPr lang="es-ES" sz="1200" b="1" u="sng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ts val="2160"/>
              </a:lnSpc>
            </a:pPr>
            <a:r>
              <a:rPr lang="es-ES" sz="1200" b="1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Astelehenetik Ostiralera</a:t>
            </a:r>
            <a:r>
              <a:rPr lang="es-ES" sz="1200" b="1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: </a:t>
            </a:r>
            <a:r>
              <a:rPr lang="es-ES" sz="12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8:15-14:00</a:t>
            </a:r>
          </a:p>
          <a:p>
            <a:pPr>
              <a:lnSpc>
                <a:spcPts val="2160"/>
              </a:lnSpc>
            </a:pPr>
            <a:r>
              <a:rPr lang="es-ES" sz="1200" b="1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Ofizinara hurbiltzeko zailtasunik izatekotan, hona hemen kontakturako helbide elektronikoa eta telefonoa</a:t>
            </a:r>
            <a:r>
              <a:rPr lang="es-ES" sz="1200" b="1" smtClean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: </a:t>
            </a:r>
            <a:endParaRPr lang="es-ES" sz="1200" b="1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ts val="2160"/>
              </a:lnSpc>
            </a:pPr>
            <a:r>
              <a:rPr lang="es-ES" sz="12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  <a:hlinkClick r:id="rId2"/>
              </a:rPr>
              <a:t>oficina.0272@ruralkutxa.com</a:t>
            </a:r>
            <a:r>
              <a:rPr lang="es-ES" sz="1200" b="1" dirty="0">
                <a:solidFill>
                  <a:srgbClr val="6A6F78"/>
                </a:solidFill>
                <a:latin typeface="Source Sans Pro" charset="0"/>
                <a:ea typeface="Source Sans Pro" charset="0"/>
                <a:cs typeface="Source Sans Pro" charset="0"/>
              </a:rPr>
              <a:t> / 944985073</a:t>
            </a:r>
          </a:p>
          <a:p>
            <a:pPr>
              <a:lnSpc>
                <a:spcPts val="2160"/>
              </a:lnSpc>
            </a:pPr>
            <a:endParaRPr lang="es-ES" sz="1200" b="1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ts val="2160"/>
              </a:lnSpc>
            </a:pPr>
            <a:endParaRPr lang="es-ES" sz="1200" b="1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ts val="2160"/>
              </a:lnSpc>
            </a:pPr>
            <a:endParaRPr lang="es-ES" sz="1800" dirty="0">
              <a:solidFill>
                <a:srgbClr val="6A6F78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2" name="Google Shape;164;p22"/>
          <p:cNvSpPr txBox="1">
            <a:spLocks/>
          </p:cNvSpPr>
          <p:nvPr/>
        </p:nvSpPr>
        <p:spPr>
          <a:xfrm>
            <a:off x="3908387" y="2265246"/>
            <a:ext cx="5486401" cy="22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buClr>
                <a:srgbClr val="6A6F78"/>
              </a:buClr>
              <a:defRPr/>
            </a:pP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(Promozioa baliagarria izango da datorren 2023/12/31 arte) </a:t>
            </a:r>
            <a:endParaRPr lang="es-ES" sz="1100" i="1" dirty="0">
              <a:solidFill>
                <a:srgbClr val="6A6F78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0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4;p22"/>
          <p:cNvSpPr txBox="1">
            <a:spLocks/>
          </p:cNvSpPr>
          <p:nvPr/>
        </p:nvSpPr>
        <p:spPr>
          <a:xfrm>
            <a:off x="836340" y="1115988"/>
            <a:ext cx="7820909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buClr>
                <a:srgbClr val="6A6F78"/>
              </a:buClr>
              <a:defRPr/>
            </a:pPr>
            <a:r>
              <a:rPr lang="es-ES" smtClean="0">
                <a:solidFill>
                  <a:srgbClr val="6A6F78"/>
                </a:solidFill>
              </a:rPr>
              <a:t>Kontu, txartela eta transferentziak doan</a:t>
            </a:r>
          </a:p>
          <a:p>
            <a:pPr marL="0" lvl="0" indent="0">
              <a:buClr>
                <a:srgbClr val="6A6F78"/>
              </a:buClr>
              <a:defRPr/>
            </a:pPr>
            <a:r>
              <a:rPr lang="es-ES" smtClean="0">
                <a:solidFill>
                  <a:srgbClr val="6A6F78"/>
                </a:solidFill>
              </a:rPr>
              <a:t>Cuenta</a:t>
            </a:r>
            <a:r>
              <a:rPr lang="es-ES" dirty="0">
                <a:solidFill>
                  <a:srgbClr val="6A6F78"/>
                </a:solidFill>
              </a:rPr>
              <a:t>, tarjeta y </a:t>
            </a:r>
            <a:r>
              <a:rPr lang="es-ES">
                <a:solidFill>
                  <a:srgbClr val="6A6F78"/>
                </a:solidFill>
              </a:rPr>
              <a:t>transferencias </a:t>
            </a:r>
            <a:r>
              <a:rPr lang="es-ES" smtClean="0">
                <a:solidFill>
                  <a:srgbClr val="6A6F78"/>
                </a:solidFill>
              </a:rPr>
              <a:t>gratis</a:t>
            </a:r>
            <a:endParaRPr lang="es-ES" dirty="0">
              <a:solidFill>
                <a:srgbClr val="6A6F78"/>
              </a:solidFill>
            </a:endParaRPr>
          </a:p>
        </p:txBody>
      </p:sp>
      <p:sp>
        <p:nvSpPr>
          <p:cNvPr id="8" name="Google Shape;248;p30"/>
          <p:cNvSpPr/>
          <p:nvPr/>
        </p:nvSpPr>
        <p:spPr>
          <a:xfrm>
            <a:off x="365352" y="1115277"/>
            <a:ext cx="382655" cy="382858"/>
          </a:xfrm>
          <a:prstGeom prst="ellipse">
            <a:avLst/>
          </a:prstGeom>
          <a:solidFill>
            <a:srgbClr val="005950"/>
          </a:solidFill>
          <a:ln>
            <a:noFill/>
          </a:ln>
          <a:effectLst>
            <a:outerShdw blurRad="57150" dist="19050" dir="5400000" algn="bl" rotWithShape="0">
              <a:srgbClr val="212121">
                <a:alpha val="38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B7FF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600" b="1" dirty="0">
              <a:solidFill>
                <a:srgbClr val="B7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64;p22"/>
          <p:cNvSpPr txBox="1">
            <a:spLocks/>
          </p:cNvSpPr>
          <p:nvPr/>
        </p:nvSpPr>
        <p:spPr>
          <a:xfrm>
            <a:off x="822161" y="1745822"/>
            <a:ext cx="7820909" cy="140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buClr>
                <a:srgbClr val="6A6F78"/>
              </a:buClr>
              <a:defRPr/>
            </a:pPr>
            <a:r>
              <a:rPr lang="es-ES" smtClean="0">
                <a:solidFill>
                  <a:srgbClr val="6A6F78"/>
                </a:solidFill>
              </a:rPr>
              <a:t>Sarrera</a:t>
            </a:r>
            <a:r>
              <a:rPr lang="es-ES" smtClean="0">
                <a:solidFill>
                  <a:srgbClr val="6A6F78"/>
                </a:solidFill>
              </a:rPr>
              <a:t> kontua %2az bonifikatua egongo da eta 20000 €-ko limitea izango du.</a:t>
            </a:r>
          </a:p>
          <a:p>
            <a:pPr marL="0" lvl="0" indent="0">
              <a:buClr>
                <a:srgbClr val="6A6F78"/>
              </a:buClr>
              <a:defRPr/>
            </a:pPr>
            <a:r>
              <a:rPr lang="es-ES" sz="1000" b="1" smtClean="0">
                <a:solidFill>
                  <a:srgbClr val="6A6F78"/>
                </a:solidFill>
              </a:rPr>
              <a:t>(Sarrera kontua doakoa lehenengo 2 urteetan)</a:t>
            </a:r>
          </a:p>
          <a:p>
            <a:pPr marL="0" lvl="0" indent="0">
              <a:buClr>
                <a:srgbClr val="6A6F78"/>
              </a:buClr>
              <a:defRPr/>
            </a:pPr>
            <a:endParaRPr lang="es-ES" sz="1000" b="1" smtClean="0">
              <a:solidFill>
                <a:srgbClr val="6A6F78"/>
              </a:solidFill>
            </a:endParaRPr>
          </a:p>
          <a:p>
            <a:pPr marL="0" lvl="0" indent="0">
              <a:buClr>
                <a:srgbClr val="6A6F78"/>
              </a:buClr>
              <a:defRPr/>
            </a:pPr>
            <a:endParaRPr lang="es-ES" sz="1000" b="1">
              <a:solidFill>
                <a:srgbClr val="6A6F78"/>
              </a:solidFill>
            </a:endParaRPr>
          </a:p>
          <a:p>
            <a:pPr marL="0" lvl="0" indent="0">
              <a:buClr>
                <a:srgbClr val="6A6F78"/>
              </a:buClr>
              <a:defRPr/>
            </a:pPr>
            <a:endParaRPr lang="es-ES" sz="400" b="1" smtClean="0">
              <a:solidFill>
                <a:srgbClr val="6A6F78"/>
              </a:solidFill>
            </a:endParaRPr>
          </a:p>
          <a:p>
            <a:pPr marL="0" lvl="0" indent="0">
              <a:buClr>
                <a:srgbClr val="6A6F78"/>
              </a:buClr>
              <a:defRPr/>
            </a:pPr>
            <a:r>
              <a:rPr lang="es-ES" smtClean="0">
                <a:solidFill>
                  <a:srgbClr val="6A6F78"/>
                </a:solidFill>
              </a:rPr>
              <a:t>Cuenta </a:t>
            </a:r>
            <a:r>
              <a:rPr lang="es-ES" dirty="0">
                <a:solidFill>
                  <a:srgbClr val="6A6F78"/>
                </a:solidFill>
              </a:rPr>
              <a:t>bienvenida remunerada al 2% con un limite </a:t>
            </a:r>
            <a:r>
              <a:rPr lang="es-ES">
                <a:solidFill>
                  <a:srgbClr val="6A6F78"/>
                </a:solidFill>
              </a:rPr>
              <a:t>de </a:t>
            </a:r>
            <a:r>
              <a:rPr lang="es-ES" smtClean="0">
                <a:solidFill>
                  <a:srgbClr val="6A6F78"/>
                </a:solidFill>
              </a:rPr>
              <a:t>20.000 €</a:t>
            </a:r>
            <a:r>
              <a:rPr lang="es-ES" dirty="0">
                <a:solidFill>
                  <a:srgbClr val="6A6F78"/>
                </a:solidFill>
              </a:rPr>
              <a:t>.</a:t>
            </a:r>
          </a:p>
          <a:p>
            <a:pPr marL="0" lvl="0" indent="0">
              <a:buClr>
                <a:srgbClr val="6A6F78"/>
              </a:buClr>
              <a:defRPr/>
            </a:pPr>
            <a:r>
              <a:rPr lang="es-ES" sz="1000" b="1" dirty="0">
                <a:solidFill>
                  <a:srgbClr val="6A6F78"/>
                </a:solidFill>
              </a:rPr>
              <a:t>(Cuenta bienvenida gratuita los 2 primeros años)</a:t>
            </a:r>
            <a:endParaRPr kumimoji="0" lang="es-ES" sz="1000" b="1" i="0" u="none" strike="noStrike" kern="0" cap="none" spc="0" normalizeH="0" baseline="0" noProof="0" dirty="0">
              <a:ln>
                <a:noFill/>
              </a:ln>
              <a:solidFill>
                <a:srgbClr val="6A6F78"/>
              </a:solidFill>
              <a:effectLst/>
              <a:uLnTx/>
              <a:uFillTx/>
              <a:sym typeface="Source Sans Pro"/>
            </a:endParaRPr>
          </a:p>
        </p:txBody>
      </p:sp>
      <p:sp>
        <p:nvSpPr>
          <p:cNvPr id="10" name="Google Shape;248;p30"/>
          <p:cNvSpPr/>
          <p:nvPr/>
        </p:nvSpPr>
        <p:spPr>
          <a:xfrm>
            <a:off x="365352" y="1788679"/>
            <a:ext cx="382655" cy="382858"/>
          </a:xfrm>
          <a:prstGeom prst="ellipse">
            <a:avLst/>
          </a:prstGeom>
          <a:solidFill>
            <a:srgbClr val="005950"/>
          </a:solidFill>
          <a:ln>
            <a:noFill/>
          </a:ln>
          <a:effectLst>
            <a:outerShdw blurRad="57150" dist="19050" dir="5400000" algn="bl" rotWithShape="0">
              <a:srgbClr val="212121">
                <a:alpha val="38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B7FF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600" b="1" dirty="0">
              <a:solidFill>
                <a:srgbClr val="B7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64;p22"/>
          <p:cNvSpPr txBox="1">
            <a:spLocks/>
          </p:cNvSpPr>
          <p:nvPr/>
        </p:nvSpPr>
        <p:spPr>
          <a:xfrm>
            <a:off x="836339" y="3530632"/>
            <a:ext cx="4296769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buClr>
                <a:srgbClr val="6A6F78"/>
              </a:buClr>
              <a:defRPr/>
            </a:pPr>
            <a:r>
              <a:rPr lang="es-ES" smtClean="0">
                <a:solidFill>
                  <a:srgbClr val="6A6F78"/>
                </a:solidFill>
              </a:rPr>
              <a:t>Ruralvía App-aren bitartez Bizum funtzioa eskuragarri egongo da eta diru-ateratze gainkargu gabekoa nazioartean ere.</a:t>
            </a:r>
          </a:p>
          <a:p>
            <a:pPr marL="0" lvl="0" indent="0">
              <a:buClr>
                <a:srgbClr val="6A6F78"/>
              </a:buClr>
              <a:defRPr/>
            </a:pPr>
            <a:r>
              <a:rPr lang="es-ES" smtClean="0">
                <a:solidFill>
                  <a:srgbClr val="6A6F78"/>
                </a:solidFill>
              </a:rPr>
              <a:t>Bizum </a:t>
            </a:r>
            <a:r>
              <a:rPr lang="es-ES" dirty="0">
                <a:solidFill>
                  <a:srgbClr val="6A6F78"/>
                </a:solidFill>
              </a:rPr>
              <a:t>integrado en </a:t>
            </a:r>
            <a:r>
              <a:rPr lang="es-ES" dirty="0" err="1">
                <a:solidFill>
                  <a:srgbClr val="6A6F78"/>
                </a:solidFill>
              </a:rPr>
              <a:t>Ruralvía</a:t>
            </a:r>
            <a:r>
              <a:rPr lang="es-ES" dirty="0">
                <a:solidFill>
                  <a:srgbClr val="6A6F78"/>
                </a:solidFill>
              </a:rPr>
              <a:t> App y sin comisiones en el extranjero por sacar efectivo de los cajeros. </a:t>
            </a:r>
            <a:endParaRPr kumimoji="0" lang="es-ES" i="0" u="none" strike="noStrike" kern="0" cap="none" spc="0" normalizeH="0" baseline="0" noProof="0" dirty="0">
              <a:ln>
                <a:noFill/>
              </a:ln>
              <a:solidFill>
                <a:srgbClr val="6A6F78"/>
              </a:solidFill>
              <a:effectLst/>
              <a:uLnTx/>
              <a:uFillTx/>
              <a:sym typeface="Source Sans Pro"/>
            </a:endParaRPr>
          </a:p>
        </p:txBody>
      </p:sp>
      <p:sp>
        <p:nvSpPr>
          <p:cNvPr id="12" name="Google Shape;248;p30"/>
          <p:cNvSpPr/>
          <p:nvPr/>
        </p:nvSpPr>
        <p:spPr>
          <a:xfrm>
            <a:off x="365352" y="3550703"/>
            <a:ext cx="382655" cy="382858"/>
          </a:xfrm>
          <a:prstGeom prst="ellipse">
            <a:avLst/>
          </a:prstGeom>
          <a:solidFill>
            <a:srgbClr val="005950"/>
          </a:solidFill>
          <a:ln>
            <a:noFill/>
          </a:ln>
          <a:effectLst>
            <a:outerShdw blurRad="57150" dist="19050" dir="5400000" algn="bl" rotWithShape="0">
              <a:srgbClr val="212121">
                <a:alpha val="38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B7FF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600" b="1" dirty="0">
              <a:solidFill>
                <a:srgbClr val="B7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08;p27"/>
          <p:cNvSpPr txBox="1">
            <a:spLocks/>
          </p:cNvSpPr>
          <p:nvPr/>
        </p:nvSpPr>
        <p:spPr>
          <a:xfrm>
            <a:off x="400125" y="309200"/>
            <a:ext cx="63438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dirty="0">
                <a:solidFill>
                  <a:schemeClr val="accent5"/>
                </a:solidFill>
              </a:rPr>
              <a:t>2. Joven IN</a:t>
            </a:r>
          </a:p>
        </p:txBody>
      </p:sp>
      <p:sp>
        <p:nvSpPr>
          <p:cNvPr id="16" name="Google Shape;166;p22"/>
          <p:cNvSpPr txBox="1">
            <a:spLocks/>
          </p:cNvSpPr>
          <p:nvPr/>
        </p:nvSpPr>
        <p:spPr>
          <a:xfrm>
            <a:off x="733490" y="738953"/>
            <a:ext cx="71223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mtClean="0">
                <a:solidFill>
                  <a:schemeClr val="accent1"/>
                </a:solidFill>
              </a:rPr>
              <a:t>Eskeintza finantzarioa / </a:t>
            </a:r>
            <a:r>
              <a:rPr lang="es-ES" smtClean="0">
                <a:solidFill>
                  <a:schemeClr val="accent1"/>
                </a:solidFill>
              </a:rPr>
              <a:t>Oferta </a:t>
            </a:r>
            <a:r>
              <a:rPr lang="es-ES" dirty="0">
                <a:solidFill>
                  <a:schemeClr val="accent1"/>
                </a:solidFill>
              </a:rPr>
              <a:t>financiera</a:t>
            </a:r>
          </a:p>
        </p:txBody>
      </p:sp>
      <p:sp>
        <p:nvSpPr>
          <p:cNvPr id="17" name="Google Shape;164;p22"/>
          <p:cNvSpPr txBox="1">
            <a:spLocks/>
          </p:cNvSpPr>
          <p:nvPr/>
        </p:nvSpPr>
        <p:spPr>
          <a:xfrm>
            <a:off x="836340" y="3050940"/>
            <a:ext cx="7545355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buClr>
                <a:srgbClr val="6A6F78"/>
              </a:buClr>
              <a:defRPr/>
            </a:pPr>
            <a:r>
              <a:rPr lang="es-ES" sz="1100" i="1" dirty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(1) Ejemplo para una cuenta con saldo medio de </a:t>
            </a:r>
            <a:r>
              <a:rPr lang="es-ES" sz="1100" i="1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20.000 </a:t>
            </a:r>
            <a:r>
              <a:rPr lang="es-ES" sz="1100" i="1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€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: </a:t>
            </a:r>
            <a:r>
              <a:rPr lang="es-ES" sz="1100" i="1" dirty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TIN 2%. TAE 2,015%. Abono trimestral de 100 € de interés bruto, a aplicar la retención a Hacienda </a:t>
            </a:r>
            <a:r>
              <a:rPr lang="es-ES" sz="1100" i="1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correspondiente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.</a:t>
            </a:r>
            <a:endParaRPr kumimoji="0" lang="es-ES" sz="1100" i="1" u="none" strike="noStrike" kern="0" cap="none" spc="0" normalizeH="0" baseline="0" noProof="0" dirty="0">
              <a:ln>
                <a:noFill/>
              </a:ln>
              <a:solidFill>
                <a:srgbClr val="6A6F78"/>
              </a:solidFill>
              <a:effectLst/>
              <a:uLnTx/>
              <a:uFillTx/>
              <a:latin typeface="Source Sans Pro Light" charset="0"/>
              <a:ea typeface="Source Sans Pro Light" charset="0"/>
              <a:cs typeface="Source Sans Pro Light" charset="0"/>
              <a:sym typeface="Source Sans Pro"/>
            </a:endParaRPr>
          </a:p>
        </p:txBody>
      </p:sp>
      <p:pic>
        <p:nvPicPr>
          <p:cNvPr id="19" name="Google Shape;53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46084" y="943864"/>
            <a:ext cx="1224799" cy="113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390" y="3493883"/>
            <a:ext cx="1152297" cy="109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5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1304" y="3696671"/>
            <a:ext cx="1025790" cy="119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5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7548" y="1298381"/>
            <a:ext cx="1124331" cy="113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/>
          <a:srcRect t="1592" r="43885"/>
          <a:stretch/>
        </p:blipFill>
        <p:spPr>
          <a:xfrm>
            <a:off x="2455690" y="4172636"/>
            <a:ext cx="1431978" cy="839410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3" y="4283710"/>
            <a:ext cx="860671" cy="7741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Google Shape;164;p22"/>
          <p:cNvSpPr txBox="1">
            <a:spLocks/>
          </p:cNvSpPr>
          <p:nvPr/>
        </p:nvSpPr>
        <p:spPr>
          <a:xfrm>
            <a:off x="832552" y="2196091"/>
            <a:ext cx="7545355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-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228600" lvl="0">
              <a:buClr>
                <a:srgbClr val="6A6F78"/>
              </a:buClr>
              <a:buAutoNum type="arabicParenBoth"/>
              <a:defRPr/>
            </a:pP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Batazbeste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s-ES" sz="1100" i="1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20.000 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euro duen kontu batentzako: </a:t>
            </a:r>
            <a:r>
              <a:rPr lang="es-ES" sz="1100" i="1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TIN 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%2. </a:t>
            </a:r>
            <a:r>
              <a:rPr lang="es-ES" sz="1100" i="1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TAE 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%2,015. 100 </a:t>
            </a:r>
            <a:r>
              <a:rPr lang="es-ES" sz="1100" i="1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€ 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interés brutoa hiruhilabeteko</a:t>
            </a:r>
            <a:r>
              <a:rPr lang="es-ES" sz="1100" i="1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,</a:t>
            </a:r>
          </a:p>
          <a:p>
            <a:pPr marL="0" lvl="0" indent="0">
              <a:buClr>
                <a:srgbClr val="6A6F78"/>
              </a:buClr>
              <a:defRPr/>
            </a:pPr>
            <a:r>
              <a:rPr lang="es-ES" sz="1100" i="1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z</a:t>
            </a:r>
            <a:r>
              <a:rPr lang="es-ES" sz="1100" i="1" noProof="0" smtClean="0">
                <a:solidFill>
                  <a:srgbClr val="6A6F78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ergez aparte.</a:t>
            </a:r>
          </a:p>
        </p:txBody>
      </p:sp>
    </p:spTree>
    <p:extLst>
      <p:ext uri="{BB962C8B-B14F-4D97-AF65-F5344CB8AC3E}">
        <p14:creationId xmlns:p14="http://schemas.microsoft.com/office/powerpoint/2010/main" val="106566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1"/>
          <p:cNvSpPr txBox="1">
            <a:spLocks/>
          </p:cNvSpPr>
          <p:nvPr/>
        </p:nvSpPr>
        <p:spPr>
          <a:xfrm>
            <a:off x="457200" y="720054"/>
            <a:ext cx="33504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6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s-ES" sz="36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rPr>
              <a:t>Rural </a:t>
            </a:r>
            <a:r>
              <a:rPr lang="es-ES" sz="36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rPr>
              <a:t>Kutxa</a:t>
            </a:r>
            <a:endParaRPr lang="en" sz="36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5" name="Google Shape;156;p21"/>
          <p:cNvSpPr txBox="1">
            <a:spLocks/>
          </p:cNvSpPr>
          <p:nvPr/>
        </p:nvSpPr>
        <p:spPr>
          <a:xfrm>
            <a:off x="666234" y="1384975"/>
            <a:ext cx="3350400" cy="8623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00" dirty="0">
                <a:solidFill>
                  <a:srgbClr val="B7FF00"/>
                </a:solidFill>
                <a:latin typeface="Montserrat" panose="00000500000000000000" pitchFamily="2" charset="0"/>
              </a:rPr>
              <a:t>Tú </a:t>
            </a:r>
            <a:r>
              <a:rPr lang="es-ES" sz="1800" dirty="0">
                <a:solidFill>
                  <a:srgbClr val="B7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Cambias</a:t>
            </a:r>
            <a:r>
              <a:rPr lang="es-ES" sz="1800" dirty="0">
                <a:solidFill>
                  <a:srgbClr val="B7FF00"/>
                </a:solidFill>
                <a:latin typeface="Montserrat" panose="00000500000000000000" pitchFamily="2" charset="0"/>
              </a:rPr>
              <a:t> las cosas</a:t>
            </a:r>
            <a:endParaRPr lang="en" sz="1800" dirty="0">
              <a:solidFill>
                <a:srgbClr val="B7FF00"/>
              </a:solidFill>
              <a:latin typeface="Montserrat" panose="00000500000000000000" pitchFamily="2" charset="0"/>
            </a:endParaRPr>
          </a:p>
          <a:p>
            <a:endParaRPr lang="en" dirty="0">
              <a:solidFill>
                <a:srgbClr val="B7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3301"/>
      </p:ext>
    </p:extLst>
  </p:cSld>
  <p:clrMapOvr>
    <a:masterClrMapping/>
  </p:clrMapOvr>
</p:sld>
</file>

<file path=ppt/theme/theme1.xml><?xml version="1.0" encoding="utf-8"?>
<a:theme xmlns:a="http://schemas.openxmlformats.org/drawingml/2006/main" name="Westmoreland template">
  <a:themeElements>
    <a:clrScheme name="Personalizado 14">
      <a:dk1>
        <a:srgbClr val="212322"/>
      </a:dk1>
      <a:lt1>
        <a:srgbClr val="FFFFFF"/>
      </a:lt1>
      <a:dk2>
        <a:srgbClr val="6A6F78"/>
      </a:dk2>
      <a:lt2>
        <a:srgbClr val="F3F5F7"/>
      </a:lt2>
      <a:accent1>
        <a:srgbClr val="0F8070"/>
      </a:accent1>
      <a:accent2>
        <a:srgbClr val="29A48D"/>
      </a:accent2>
      <a:accent3>
        <a:srgbClr val="FFCD00"/>
      </a:accent3>
      <a:accent4>
        <a:srgbClr val="00594F"/>
      </a:accent4>
      <a:accent5>
        <a:srgbClr val="004C45"/>
      </a:accent5>
      <a:accent6>
        <a:srgbClr val="FFCD00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375</Words>
  <Application>Microsoft Office PowerPoint</Application>
  <PresentationFormat>Presentación en pantalla (16:9)</PresentationFormat>
  <Paragraphs>46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LillyBelle</vt:lpstr>
      <vt:lpstr>Montserrat</vt:lpstr>
      <vt:lpstr>Montserrat Medium</vt:lpstr>
      <vt:lpstr>Source Sans Pro</vt:lpstr>
      <vt:lpstr>Source Sans Pro Light</vt:lpstr>
      <vt:lpstr>Westmoreland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  Subtítulo de la presentación</dc:title>
  <dc:creator>Sergio Taboada Platas</dc:creator>
  <cp:lastModifiedBy>Urtzi Guruziaga</cp:lastModifiedBy>
  <cp:revision>75</cp:revision>
  <dcterms:modified xsi:type="dcterms:W3CDTF">2023-07-12T18:08:45Z</dcterms:modified>
</cp:coreProperties>
</file>